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2"/>
  </p:notesMasterIdLst>
  <p:handoutMasterIdLst>
    <p:handoutMasterId r:id="rId53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054" r:id="rId29"/>
    <p:sldId id="3155" r:id="rId30"/>
    <p:sldId id="1069" r:id="rId31"/>
    <p:sldId id="3052" r:id="rId32"/>
    <p:sldId id="937" r:id="rId33"/>
    <p:sldId id="2664" r:id="rId34"/>
    <p:sldId id="3046" r:id="rId35"/>
    <p:sldId id="3047" r:id="rId36"/>
    <p:sldId id="3049" r:id="rId37"/>
    <p:sldId id="3032" r:id="rId38"/>
    <p:sldId id="3031" r:id="rId39"/>
    <p:sldId id="261" r:id="rId40"/>
    <p:sldId id="2986" r:id="rId41"/>
    <p:sldId id="577" r:id="rId42"/>
    <p:sldId id="260" r:id="rId43"/>
    <p:sldId id="3156" r:id="rId44"/>
    <p:sldId id="3043" r:id="rId45"/>
    <p:sldId id="3050" r:id="rId46"/>
    <p:sldId id="265" r:id="rId47"/>
    <p:sldId id="3051" r:id="rId48"/>
    <p:sldId id="266" r:id="rId49"/>
    <p:sldId id="3044" r:id="rId50"/>
    <p:sldId id="267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8EB"/>
    <a:srgbClr val="0000CC"/>
    <a:srgbClr val="888888"/>
    <a:srgbClr val="990000"/>
    <a:srgbClr val="03447C"/>
    <a:srgbClr val="054783"/>
    <a:srgbClr val="D9D9D9"/>
    <a:srgbClr val="FFFFFF"/>
    <a:srgbClr val="000000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5" autoAdjust="0"/>
    <p:restoredTop sz="95739" autoAdjust="0"/>
  </p:normalViewPr>
  <p:slideViewPr>
    <p:cSldViewPr snapToGrid="0" snapToObjects="1">
      <p:cViewPr varScale="1">
        <p:scale>
          <a:sx n="103" d="100"/>
          <a:sy n="103" d="100"/>
        </p:scale>
        <p:origin x="192" y="656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c77a5591d_6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c77a5591d_6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35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60503F2-DAEB-BA4C-A473-03AD228CD1B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36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gif"/><Relationship Id="rId5" Type="http://schemas.openxmlformats.org/officeDocument/2006/relationships/hyperlink" Target="https://en.wikipedia.org/wiki/File:HomotopySmall.gif" TargetMode="External"/><Relationship Id="rId4" Type="http://schemas.openxmlformats.org/officeDocument/2006/relationships/hyperlink" Target="https://en.wikipedia.org/wiki/Homotop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6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321751?seq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hyperlink" Target="https://www.pachyderm.com/" TargetMode="External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8.png"/><Relationship Id="rId11" Type="http://schemas.openxmlformats.org/officeDocument/2006/relationships/hyperlink" Target="http://dockerhub.io/" TargetMode="External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25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拓扑关系的可能性空间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57F86-95CE-0540-BDFD-6178BF5E76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CCE40-481D-3544-9D4B-9841E97C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75186F-08AD-C444-AC3D-38FA7885506E}"/>
              </a:ext>
            </a:extLst>
          </p:cNvPr>
          <p:cNvSpPr txBox="1">
            <a:spLocks/>
          </p:cNvSpPr>
          <p:nvPr/>
        </p:nvSpPr>
        <p:spPr>
          <a:xfrm>
            <a:off x="6142234" y="1505643"/>
            <a:ext cx="5581100" cy="572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同伦结构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3200" dirty="0" err="1">
                <a:latin typeface="STXinwei" panose="02010800040101010101" pitchFamily="2" charset="-122"/>
                <a:ea typeface="STXinwei" panose="02010800040101010101" pitchFamily="2" charset="-122"/>
              </a:rPr>
              <a:t>Homotopy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00ADD-A489-C84F-B5D5-89C52460D685}"/>
              </a:ext>
            </a:extLst>
          </p:cNvPr>
          <p:cNvSpPr txBox="1"/>
          <p:nvPr/>
        </p:nvSpPr>
        <p:spPr>
          <a:xfrm>
            <a:off x="6488043" y="5690700"/>
            <a:ext cx="4889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Image and Text Source: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en.wikipedia.org</a:t>
            </a:r>
            <a:r>
              <a:rPr lang="en-US" sz="1400" dirty="0">
                <a:hlinkClick r:id="rId4"/>
              </a:rPr>
              <a:t>/wiki/</a:t>
            </a:r>
            <a:r>
              <a:rPr lang="en-US" sz="1400" dirty="0" err="1">
                <a:hlinkClick r:id="rId4"/>
              </a:rPr>
              <a:t>Homotopy</a:t>
            </a:r>
            <a:endParaRPr lang="en-TW" sz="1400" dirty="0"/>
          </a:p>
        </p:txBody>
      </p:sp>
      <p:pic>
        <p:nvPicPr>
          <p:cNvPr id="12" name="Picture 2">
            <a:hlinkClick r:id="rId5"/>
            <a:extLst>
              <a:ext uri="{FF2B5EF4-FFF2-40B4-BE49-F238E27FC236}">
                <a16:creationId xmlns:a16="http://schemas.microsoft.com/office/drawing/2014/main" id="{03FE969A-4D74-7C46-81AD-5485EC70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784" y="2551911"/>
            <a:ext cx="27940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F30971-30AE-4C47-BED1-BB81086DBEEE}"/>
              </a:ext>
            </a:extLst>
          </p:cNvPr>
          <p:cNvSpPr txBox="1"/>
          <p:nvPr/>
        </p:nvSpPr>
        <p:spPr>
          <a:xfrm>
            <a:off x="6849382" y="4700847"/>
            <a:ext cx="41668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上图的两条以虚线表达的路径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，因共享起点与终点，所以可视为同伦。</a:t>
            </a:r>
            <a:r>
              <a:rPr lang="en-US" sz="1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动画中所演示是一个同伦关系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（此类同伦的示意动画可有无限多个可能性）。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矩形 35">
            <a:extLst>
              <a:ext uri="{FF2B5EF4-FFF2-40B4-BE49-F238E27FC236}">
                <a16:creationId xmlns:a16="http://schemas.microsoft.com/office/drawing/2014/main" id="{4E092546-B655-0A4D-BDCF-0DF2A0C1A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34" y="6180910"/>
            <a:ext cx="112114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箭头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（</a:t>
            </a:r>
            <a:r>
              <a:rPr lang="zh-CN" altLang="en-US" sz="2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有向关系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）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的万用性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：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所有现象均可用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“箭头</a:t>
            </a:r>
            <a:r>
              <a:rPr lang="es-E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”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表述</a:t>
            </a:r>
            <a:endParaRPr lang="es-ES" sz="2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11" y="1611782"/>
            <a:ext cx="4651820" cy="3942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537" y="6019525"/>
            <a:ext cx="7391488" cy="657927"/>
          </a:xfrm>
        </p:spPr>
        <p:txBody>
          <a:bodyPr/>
          <a:lstStyle/>
          <a:p>
            <a:r>
              <a:rPr lang="en-US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54" y="1629877"/>
            <a:ext cx="3140425" cy="40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679334" y="6217079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649" y="3808196"/>
            <a:ext cx="4458376" cy="1892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465333" y="580708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34" t="19972" r="30434" b="16818"/>
          <a:stretch/>
        </p:blipFill>
        <p:spPr>
          <a:xfrm>
            <a:off x="4976842" y="1344510"/>
            <a:ext cx="3047665" cy="27691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024507" y="1159844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将计算从艺术提升到科学层次的鼻祖</a:t>
            </a: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系统建模的有效性指标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5" y="3128602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28588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13570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237735" y="5240082"/>
            <a:ext cx="3647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TW" kern="0" dirty="0">
                <a:latin typeface="STXinwei" panose="02010800040101010101" pitchFamily="2" charset="-122"/>
                <a:ea typeface="STXinwei" panose="02010800040101010101" pitchFamily="2" charset="-122"/>
              </a:rPr>
              <a:t>计算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的精确程度可根据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应用场景的需求，即时地调用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587126" y="545475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满足所有时序逻辑可能性空间中的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2252977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171472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2" name="Google Shape;202;p34"/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791933"/>
            <a:ext cx="132" cy="3795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4"/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771144"/>
            <a:ext cx="68" cy="28198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2" y="1316976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BABA8-975F-D248-BA80-C996835B702F}"/>
              </a:ext>
            </a:extLst>
          </p:cNvPr>
          <p:cNvSpPr txBox="1"/>
          <p:nvPr/>
        </p:nvSpPr>
        <p:spPr>
          <a:xfrm>
            <a:off x="278820" y="5114309"/>
            <a:ext cx="355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is </a:t>
            </a:r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allowed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 to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5FA10-FFE1-BB44-9775-7DA5434D8FE2}"/>
              </a:ext>
            </a:extLst>
          </p:cNvPr>
          <p:cNvSpPr txBox="1"/>
          <p:nvPr/>
        </p:nvSpPr>
        <p:spPr>
          <a:xfrm>
            <a:off x="8083315" y="5114309"/>
            <a:ext cx="385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must eventually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059658" y="5909711"/>
            <a:ext cx="8481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400" dirty="0"/>
              <a:t>by Laura Bell, Michael Brunton-Spall, Rich Smith &amp; Jim Bird</a:t>
            </a:r>
            <a:r>
              <a:rPr lang="en-US" sz="1400" dirty="0"/>
              <a:t>, O’Reilly Media, 2017 </a:t>
            </a:r>
            <a:endParaRPr lang="en-TW" sz="14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25923" y="2029668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752394" y="449057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整合后的系统将影响其正确性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C4E0D7-F088-7D45-99FF-13F0E2ABD81F}"/>
              </a:ext>
            </a:extLst>
          </p:cNvPr>
          <p:cNvGrpSpPr/>
          <p:nvPr/>
        </p:nvGrpSpPr>
        <p:grpSpPr>
          <a:xfrm>
            <a:off x="419608" y="2207483"/>
            <a:ext cx="4709763" cy="2665379"/>
            <a:chOff x="251305" y="2040795"/>
            <a:chExt cx="4709763" cy="26653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0C8AAA-1DA8-2240-8296-3E11DC75E86A}"/>
                </a:ext>
              </a:extLst>
            </p:cNvPr>
            <p:cNvGrpSpPr/>
            <p:nvPr/>
          </p:nvGrpSpPr>
          <p:grpSpPr>
            <a:xfrm>
              <a:off x="251305" y="2040795"/>
              <a:ext cx="4709763" cy="2665379"/>
              <a:chOff x="-6508040" y="1957756"/>
              <a:chExt cx="4709762" cy="2665379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9017F62-F33E-F642-90EF-AB5C950D74AC}"/>
                  </a:ext>
                </a:extLst>
              </p:cNvPr>
              <p:cNvSpPr/>
              <p:nvPr/>
            </p:nvSpPr>
            <p:spPr>
              <a:xfrm>
                <a:off x="-6508040" y="1957756"/>
                <a:ext cx="2752928" cy="2665379"/>
              </a:xfrm>
              <a:prstGeom prst="ellipse">
                <a:avLst/>
              </a:prstGeom>
              <a:solidFill>
                <a:srgbClr val="FF618C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2400" dirty="0">
                    <a:solidFill>
                      <a:srgbClr val="FFFFFF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Safety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07B9197-4F2C-8045-8AFC-6A69A45B26D9}"/>
                  </a:ext>
                </a:extLst>
              </p:cNvPr>
              <p:cNvSpPr/>
              <p:nvPr/>
            </p:nvSpPr>
            <p:spPr>
              <a:xfrm>
                <a:off x="-4551206" y="1957756"/>
                <a:ext cx="2752928" cy="266537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TW" sz="2400" dirty="0">
                    <a:solidFill>
                      <a:srgbClr val="FFFFFF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Liveness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1C4181-391A-7441-8311-69E2805EA868}"/>
                </a:ext>
              </a:extLst>
            </p:cNvPr>
            <p:cNvSpPr txBox="1"/>
            <p:nvPr/>
          </p:nvSpPr>
          <p:spPr>
            <a:xfrm>
              <a:off x="2062900" y="2934500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3880022" y="5880776"/>
            <a:ext cx="7974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54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表格来自 </a:t>
            </a:r>
            <a:r>
              <a:rPr lang="en-US" altLang="zh-CN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Mathematical Models: A Sketch for the Philosophy of Math (1981)</a:t>
            </a:r>
            <a:endParaRPr lang="zh-CN" altLang="en-US" sz="1600" b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5499" y="6120378"/>
            <a:ext cx="4893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600" kern="0" dirty="0">
                <a:latin typeface="Arial" charset="0"/>
                <a:ea typeface="Arial" charset="0"/>
                <a:cs typeface="Arial" charset="0"/>
                <a:sym typeface="Arial"/>
              </a:rPr>
              <a:t>y Saunders Mac Lane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1600" kern="0" dirty="0">
                <a:latin typeface="Arial" charset="0"/>
                <a:ea typeface="Arial" charset="0"/>
                <a:cs typeface="Arial" charset="0"/>
                <a:sym typeface="Arial"/>
              </a:rPr>
              <a:t>founder of Category Theory</a:t>
            </a:r>
            <a:endParaRPr lang="en-US" sz="1600" i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12538"/>
              </p:ext>
            </p:extLst>
          </p:nvPr>
        </p:nvGraphicFramePr>
        <p:xfrm>
          <a:off x="767354" y="1471367"/>
          <a:ext cx="10451666" cy="443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836">
                <a:tc>
                  <a:txBody>
                    <a:bodyPr/>
                    <a:lstStyle/>
                    <a:p>
                      <a:r>
                        <a:rPr lang="en-US" sz="1300" dirty="0" err="1"/>
                        <a:t>计数</a:t>
                      </a:r>
                      <a:r>
                        <a:rPr lang="zh-CN" altLang="en-US" sz="1300" dirty="0"/>
                        <a:t>、枚举（</a:t>
                      </a:r>
                      <a:r>
                        <a:rPr lang="en-US" sz="1300" dirty="0"/>
                        <a:t>Counting, Enumerating</a:t>
                      </a:r>
                      <a:r>
                        <a:rPr lang="zh-CN" altLang="en-US" sz="1300" dirty="0"/>
                        <a:t>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算元对象</a:t>
                      </a:r>
                      <a:r>
                        <a:rPr lang="zh-CN" altLang="en-US" sz="1300" dirty="0"/>
                        <a:t> （命名空间）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Measuring</a:t>
                      </a:r>
                      <a:r>
                        <a:rPr lang="zh-CN" altLang="en-US" sz="1300" dirty="0"/>
                        <a:t> （度量）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Real Numbers, Calculus,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Shaping</a:t>
                      </a:r>
                      <a:r>
                        <a:rPr lang="zh-CN" altLang="en-US" sz="1300" dirty="0"/>
                        <a:t>      （分辨形体）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Geometry,</a:t>
                      </a:r>
                      <a:r>
                        <a:rPr lang="en-US" sz="1300" baseline="0" dirty="0"/>
                        <a:t> Topology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Forming</a:t>
                      </a:r>
                      <a:r>
                        <a:rPr lang="zh-CN" altLang="en-US" sz="1300" dirty="0"/>
                        <a:t>      （成形）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Symmetry, Group</a:t>
                      </a:r>
                      <a:r>
                        <a:rPr lang="en-US" sz="1300" baseline="0" dirty="0"/>
                        <a:t> Theory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Estimating</a:t>
                      </a:r>
                      <a:r>
                        <a:rPr lang="zh-CN" altLang="en-US" sz="1300" dirty="0"/>
                        <a:t>   （估测）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Probability, Measure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Moving</a:t>
                      </a:r>
                      <a:r>
                        <a:rPr lang="zh-CN" altLang="en-US" sz="1300" dirty="0"/>
                        <a:t>         （移动）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Mechanics, Calculus,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Calculating</a:t>
                      </a:r>
                      <a:r>
                        <a:rPr lang="zh-CN" altLang="en-US" sz="1300" dirty="0"/>
                        <a:t>   （计算）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Algebra, Numerical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Proving</a:t>
                      </a:r>
                      <a:r>
                        <a:rPr lang="zh-CN" altLang="en-US" sz="1300" dirty="0"/>
                        <a:t>          （证明）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Puzzling</a:t>
                      </a:r>
                      <a:r>
                        <a:rPr lang="zh-CN" altLang="en-US" sz="1300" dirty="0"/>
                        <a:t>          （解谜、加密）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Combinatorics, Num</a:t>
                      </a:r>
                      <a:r>
                        <a:rPr lang="en-US" altLang="zh-CN" sz="1300" dirty="0"/>
                        <a:t>b</a:t>
                      </a:r>
                      <a:r>
                        <a:rPr lang="en-US" sz="1300" dirty="0"/>
                        <a:t>er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Grouping</a:t>
                      </a:r>
                      <a:r>
                        <a:rPr lang="zh-CN" altLang="en-US" sz="1300" dirty="0"/>
                        <a:t>        （聚类）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Set Theory, Combinatorics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B1F32-390E-A548-B54E-22E0A2B188D9}"/>
              </a:ext>
            </a:extLst>
          </p:cNvPr>
          <p:cNvSpPr txBox="1"/>
          <p:nvPr/>
        </p:nvSpPr>
        <p:spPr>
          <a:xfrm>
            <a:off x="6279719" y="6494798"/>
            <a:ext cx="493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Link to the </a:t>
            </a:r>
            <a:r>
              <a:rPr lang="en-US" sz="1600" dirty="0">
                <a:hlinkClick r:id="rId3"/>
              </a:rPr>
              <a:t>online paper</a:t>
            </a:r>
            <a:r>
              <a:rPr lang="en-US" sz="1600" dirty="0"/>
              <a:t>: Last accessed: October 18, 2020</a:t>
            </a:r>
            <a:endParaRPr lang="en-TW" sz="16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2FCA676-DFE1-4C46-A7B7-2401BBDA11EF}"/>
              </a:ext>
            </a:extLst>
          </p:cNvPr>
          <p:cNvSpPr txBox="1">
            <a:spLocks/>
          </p:cNvSpPr>
          <p:nvPr/>
        </p:nvSpPr>
        <p:spPr>
          <a:xfrm>
            <a:off x="268874" y="265953"/>
            <a:ext cx="109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可计算语言的计量本质：</a:t>
            </a:r>
            <a:r>
              <a:rPr lang="zh-CN" alt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算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符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的分类空间</a:t>
            </a:r>
          </a:p>
        </p:txBody>
      </p:sp>
    </p:spTree>
    <p:extLst>
      <p:ext uri="{BB962C8B-B14F-4D97-AF65-F5344CB8AC3E}">
        <p14:creationId xmlns:p14="http://schemas.microsoft.com/office/powerpoint/2010/main" val="72427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不同时空层次的计算模型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6BFB5-80D6-FB40-8C6F-672F65FD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75" y="1054176"/>
            <a:ext cx="9396410" cy="5587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00222-8417-A144-9972-4A9B0F73B341}"/>
              </a:ext>
            </a:extLst>
          </p:cNvPr>
          <p:cNvSpPr txBox="1"/>
          <p:nvPr/>
        </p:nvSpPr>
        <p:spPr>
          <a:xfrm>
            <a:off x="377348" y="22188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算元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（名词）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3643B-78CB-C545-A26B-4A8168D69209}"/>
              </a:ext>
            </a:extLst>
          </p:cNvPr>
          <p:cNvSpPr txBox="1"/>
          <p:nvPr/>
        </p:nvSpPr>
        <p:spPr>
          <a:xfrm>
            <a:off x="377348" y="28476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（动词）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51217-FACB-5F4F-84DE-4991C57C25DB}"/>
              </a:ext>
            </a:extLst>
          </p:cNvPr>
          <p:cNvSpPr txBox="1"/>
          <p:nvPr/>
        </p:nvSpPr>
        <p:spPr>
          <a:xfrm>
            <a:off x="11034585" y="131064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Boolean</a:t>
            </a:r>
          </a:p>
          <a:p>
            <a:pPr algn="ctr"/>
            <a:r>
              <a:rPr lang="en-TW" dirty="0"/>
              <a:t>Algebra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B6B9-245C-4341-A68A-10E15354801F}"/>
              </a:ext>
            </a:extLst>
          </p:cNvPr>
          <p:cNvSpPr txBox="1"/>
          <p:nvPr/>
        </p:nvSpPr>
        <p:spPr>
          <a:xfrm>
            <a:off x="11187543" y="3976274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BDD</a:t>
            </a:r>
          </a:p>
          <a:p>
            <a:pPr algn="ctr"/>
            <a:r>
              <a:rPr lang="en-TW" dirty="0"/>
              <a:t>SAT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9A8F7-4B5D-004B-A59E-446120B35F32}"/>
              </a:ext>
            </a:extLst>
          </p:cNvPr>
          <p:cNvSpPr txBox="1"/>
          <p:nvPr/>
        </p:nvSpPr>
        <p:spPr>
          <a:xfrm>
            <a:off x="10827857" y="4728114"/>
            <a:ext cx="130837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Large</a:t>
            </a:r>
          </a:p>
          <a:p>
            <a:pPr algn="ctr"/>
            <a:r>
              <a:rPr lang="en-TW" sz="1050" dirty="0"/>
              <a:t>Collection </a:t>
            </a:r>
          </a:p>
          <a:p>
            <a:pPr algn="ctr"/>
            <a:r>
              <a:rPr lang="en-TW" sz="1050" dirty="0"/>
              <a:t>of Boolean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32B0-275F-5B47-958D-8203BD276AF8}"/>
              </a:ext>
            </a:extLst>
          </p:cNvPr>
          <p:cNvSpPr txBox="1"/>
          <p:nvPr/>
        </p:nvSpPr>
        <p:spPr>
          <a:xfrm>
            <a:off x="11129625" y="5547360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A-Temporal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42426-00BF-0F48-82A5-B906951B5E19}"/>
              </a:ext>
            </a:extLst>
          </p:cNvPr>
          <p:cNvSpPr txBox="1"/>
          <p:nvPr/>
        </p:nvSpPr>
        <p:spPr>
          <a:xfrm>
            <a:off x="10852306" y="278266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Nand, Nor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B77DD-75F8-504D-8900-5936EE3C7A01}"/>
              </a:ext>
            </a:extLst>
          </p:cNvPr>
          <p:cNvSpPr txBox="1"/>
          <p:nvPr/>
        </p:nvSpPr>
        <p:spPr>
          <a:xfrm>
            <a:off x="10833777" y="2073326"/>
            <a:ext cx="11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T/F </a:t>
            </a:r>
          </a:p>
          <a:p>
            <a:pPr algn="ctr"/>
            <a:r>
              <a:rPr lang="en-TW" dirty="0"/>
              <a:t>Expression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FF9F0-C3A5-C242-A97D-2817D0A3EF57}"/>
              </a:ext>
            </a:extLst>
          </p:cNvPr>
          <p:cNvSpPr txBox="1"/>
          <p:nvPr/>
        </p:nvSpPr>
        <p:spPr>
          <a:xfrm>
            <a:off x="10799201" y="6027083"/>
            <a:ext cx="1424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Propositional</a:t>
            </a:r>
          </a:p>
          <a:p>
            <a:pPr algn="ctr"/>
            <a:r>
              <a:rPr lang="en-TW" dirty="0"/>
              <a:t>Phrases</a:t>
            </a:r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75337" y="887884"/>
            <a:ext cx="110460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</a:t>
            </a:r>
            <a:r>
              <a:rPr sz="1200" dirty="0"/>
              <a:t>： </a:t>
            </a:r>
            <a:r>
              <a:rPr sz="1200" dirty="0" err="1"/>
              <a:t>以代数的语言逻辑，表述</a:t>
            </a:r>
            <a:r>
              <a:rPr sz="1200" dirty="0"/>
              <a:t>(Represent)</a:t>
            </a:r>
            <a:r>
              <a:rPr sz="1200" dirty="0" err="1"/>
              <a:t>系统的参与对象与交互关系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命名空间：为系统的参与对象</a:t>
            </a:r>
            <a:r>
              <a:rPr sz="1200" dirty="0"/>
              <a:t>(Object)</a:t>
            </a:r>
            <a:r>
              <a:rPr lang="zh-CN" altLang="en-US" sz="1200" dirty="0"/>
              <a:t>，</a:t>
            </a:r>
            <a:r>
              <a:rPr lang="en-TW" sz="1200" dirty="0"/>
              <a:t>互动过程(Process)</a:t>
            </a:r>
            <a:r>
              <a:rPr lang="zh-CN" altLang="en-US" sz="1200" dirty="0"/>
              <a:t> 和网络结构（</a:t>
            </a:r>
            <a:r>
              <a:rPr lang="en-US" altLang="zh-CN" sz="1200" dirty="0"/>
              <a:t>Network</a:t>
            </a:r>
            <a:r>
              <a:rPr lang="zh-CN" altLang="en-US" sz="1200" dirty="0"/>
              <a:t>）</a:t>
            </a:r>
            <a:r>
              <a:rPr sz="1200" dirty="0" err="1"/>
              <a:t>命名（赋予严谨的算元命名规则</a:t>
            </a:r>
            <a:r>
              <a:rPr sz="1200" dirty="0"/>
              <a:t>）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表述关系：以</a:t>
            </a:r>
            <a:r>
              <a:rPr lang="en-TW" sz="1200" dirty="0"/>
              <a:t>三类</a:t>
            </a:r>
            <a:r>
              <a:rPr sz="1200" dirty="0" err="1"/>
              <a:t>代数算符，表达算元（Object）之间的交互关系，并表述复合关系的结构</a:t>
            </a:r>
            <a:r>
              <a:rPr sz="1200" dirty="0"/>
              <a:t>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CAC3F-776A-9C4F-93EC-3380DFC9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93" y="4590222"/>
            <a:ext cx="9935476" cy="21907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570431" y="2570922"/>
            <a:ext cx="6019800" cy="2019300"/>
            <a:chOff x="3088481" y="2305154"/>
            <a:chExt cx="6019800" cy="20193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8481" y="2305154"/>
              <a:ext cx="6019800" cy="20193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62539" y="2033606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675996" y="2137965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41093" y="298017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41093" y="3822393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55915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Property Domain</a:t>
            </a:r>
            <a:r>
              <a:rPr sz="1200" dirty="0"/>
              <a:t>： </a:t>
            </a:r>
            <a:r>
              <a:rPr lang="en-TW" sz="1200" dirty="0"/>
              <a:t>令</a:t>
            </a:r>
            <a:r>
              <a:rPr lang="zh-CN" altLang="en-US" sz="1200" dirty="0"/>
              <a:t> </a:t>
            </a:r>
            <a:r>
              <a:rPr lang="en-US" altLang="zh-CN" sz="1200" dirty="0"/>
              <a:t>P</a:t>
            </a:r>
            <a:r>
              <a:rPr lang="zh-CN" altLang="en-US" sz="1200" dirty="0"/>
              <a:t>为</a:t>
            </a:r>
            <a:r>
              <a:rPr lang="en-US" altLang="zh-CN" sz="1200" dirty="0"/>
              <a:t>Backus </a:t>
            </a:r>
            <a:r>
              <a:rPr lang="en-US" altLang="zh-CN" sz="1200" dirty="0" err="1"/>
              <a:t>Naur</a:t>
            </a:r>
            <a:r>
              <a:rPr lang="en-US" altLang="zh-CN" sz="1200" dirty="0"/>
              <a:t> Form </a:t>
            </a:r>
            <a:r>
              <a:rPr lang="zh-CN" altLang="en-US" sz="1200" dirty="0"/>
              <a:t>的字串数据范畴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</a:t>
            </a:r>
            <a:r>
              <a:rPr sz="1200" dirty="0"/>
              <a:t>：</a:t>
            </a:r>
            <a:r>
              <a:rPr lang="en-TW" sz="1200" dirty="0"/>
              <a:t>PROP, EXPR, VAR, … 为保留字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运算规则</a:t>
            </a:r>
            <a:r>
              <a:rPr sz="1200" dirty="0"/>
              <a:t>：</a:t>
            </a:r>
            <a:r>
              <a:rPr lang="en-TW" sz="1200" dirty="0"/>
              <a:t>merge, substitute, delete, interp 为算符</a:t>
            </a:r>
            <a:r>
              <a:rPr sz="1200" dirty="0"/>
              <a:t>。</a:t>
            </a: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187" y="1787769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11046088" cy="124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系统代数的边界：代数的封闭</a:t>
            </a:r>
            <a:r>
              <a:rPr lang="en-TW" sz="1200" dirty="0"/>
              <a:t>特</a:t>
            </a:r>
            <a:r>
              <a:rPr sz="1200" dirty="0" err="1"/>
              <a:t>性</a:t>
            </a:r>
            <a:r>
              <a:rPr sz="1200" dirty="0"/>
              <a:t>(Closure property)</a:t>
            </a:r>
            <a:r>
              <a:rPr lang="en-TW" sz="1200" dirty="0"/>
              <a:t>可用</a:t>
            </a:r>
            <a:r>
              <a:rPr lang="en-US" sz="1200" dirty="0" err="1"/>
              <a:t>网络路径</a:t>
            </a:r>
            <a:r>
              <a:rPr sz="1200" dirty="0" err="1"/>
              <a:t>的可达性（Reachability</a:t>
            </a:r>
            <a:r>
              <a:rPr sz="1200" dirty="0"/>
              <a:t>）</a:t>
            </a:r>
            <a:r>
              <a:rPr lang="en-TW" sz="1200" dirty="0"/>
              <a:t>来执行运算</a:t>
            </a:r>
            <a:r>
              <a:rPr sz="1200" dirty="0"/>
              <a:t>，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可达性</a:t>
            </a:r>
            <a:r>
              <a:rPr sz="1200" dirty="0"/>
              <a:t>：</a:t>
            </a:r>
            <a:r>
              <a:rPr lang="en-TW" sz="1200" dirty="0"/>
              <a:t>Petri Net </a:t>
            </a:r>
            <a:r>
              <a:rPr sz="1200" dirty="0" err="1"/>
              <a:t>的表达形式和语意，适用于凸显系统的</a:t>
            </a:r>
            <a:r>
              <a:rPr lang="en-US" sz="1200" dirty="0" err="1"/>
              <a:t>并发动态行为,也是范畴论的主要计算手段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系统生成步骤：编码</a:t>
            </a:r>
            <a:r>
              <a:rPr sz="1200" dirty="0"/>
              <a:t>(Encode), </a:t>
            </a:r>
            <a:r>
              <a:rPr sz="1200" dirty="0" err="1"/>
              <a:t>枚举</a:t>
            </a:r>
            <a:r>
              <a:rPr sz="1200" dirty="0"/>
              <a:t>(Enumerate), </a:t>
            </a:r>
            <a:r>
              <a:rPr sz="1200" dirty="0" err="1"/>
              <a:t>评估</a:t>
            </a:r>
            <a:r>
              <a:rPr sz="1200" dirty="0"/>
              <a:t>(Evaluate), 3E </a:t>
            </a:r>
            <a:r>
              <a:rPr sz="1200" dirty="0" err="1"/>
              <a:t>语言算符</a:t>
            </a:r>
            <a:r>
              <a:rPr lang="zh-CN" altLang="en-US" sz="1200" dirty="0"/>
              <a:t>，（枚举法所生成模型的总量可通过</a:t>
            </a:r>
            <a:r>
              <a:rPr lang="zh-CN" altLang="en-US" sz="1200" dirty="0">
                <a:solidFill>
                  <a:srgbClr val="FF0000"/>
                </a:solidFill>
              </a:rPr>
              <a:t>假设</a:t>
            </a:r>
            <a:r>
              <a:rPr lang="zh-CN" altLang="en-US" sz="1200" dirty="0"/>
              <a:t>与</a:t>
            </a:r>
            <a:r>
              <a:rPr lang="zh-CN" altLang="en-US" sz="1200" dirty="0">
                <a:solidFill>
                  <a:srgbClr val="FF0000"/>
                </a:solidFill>
              </a:rPr>
              <a:t>断言</a:t>
            </a:r>
            <a:r>
              <a:rPr lang="zh-CN" altLang="en-US" sz="1200" dirty="0"/>
              <a:t>来控制）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代数化元语言：所有特定领域的系统描述语言，均可根据上述的</a:t>
            </a:r>
            <a:r>
              <a:rPr sz="1200" dirty="0"/>
              <a:t> 3E </a:t>
            </a:r>
            <a:r>
              <a:rPr sz="1200" dirty="0" err="1"/>
              <a:t>语言算符，编码，枚举，并评估（比对计算结果</a:t>
            </a:r>
            <a:r>
              <a:rPr sz="1200" dirty="0"/>
              <a:t>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223508"/>
            <a:ext cx="5894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满足代数闭包性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 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的集成化系统开发与运营流程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可加速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系统的演进速度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buClr>
                <a:schemeClr val="dk1"/>
              </a:buClr>
              <a:buSzPct val="39285"/>
            </a:pPr>
            <a:r>
              <a:rPr lang="en" b="1"/>
              <a:t>A Roadmap for navigating Data in Spacetime</a:t>
            </a:r>
            <a:endParaRPr b="1"/>
          </a:p>
          <a:p>
            <a:pPr algn="ctr"/>
            <a:endParaRPr b="1"/>
          </a:p>
        </p:txBody>
      </p:sp>
      <p:sp>
        <p:nvSpPr>
          <p:cNvPr id="221" name="Google Shape;221;p35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Present</a:t>
            </a:r>
            <a:endParaRPr sz="1733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5159181" y="1542400"/>
            <a:ext cx="1878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Lato"/>
                <a:ea typeface="Lato"/>
                <a:cs typeface="Lato"/>
                <a:sym typeface="Lato"/>
              </a:rPr>
              <a:t>Future 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5223181" y="4727033"/>
            <a:ext cx="17504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Lato"/>
                <a:ea typeface="Lato"/>
                <a:cs typeface="Lato"/>
                <a:sym typeface="Lato"/>
              </a:rPr>
              <a:t>Past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4" name="Google Shape;224;p35"/>
          <p:cNvCxnSpPr>
            <a:endCxn id="225" idx="2"/>
          </p:cNvCxnSpPr>
          <p:nvPr/>
        </p:nvCxnSpPr>
        <p:spPr>
          <a:xfrm rot="10800000">
            <a:off x="6098381" y="3798300"/>
            <a:ext cx="0" cy="92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35"/>
          <p:cNvCxnSpPr>
            <a:stCxn id="225" idx="0"/>
            <a:endCxn id="222" idx="2"/>
          </p:cNvCxnSpPr>
          <p:nvPr/>
        </p:nvCxnSpPr>
        <p:spPr>
          <a:xfrm rot="10800000">
            <a:off x="6098381" y="2281200"/>
            <a:ext cx="0" cy="77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35"/>
          <p:cNvCxnSpPr/>
          <p:nvPr/>
        </p:nvCxnSpPr>
        <p:spPr>
          <a:xfrm rot="10800000" flipH="1">
            <a:off x="6973581" y="1112600"/>
            <a:ext cx="4267200" cy="231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5"/>
          <p:cNvCxnSpPr/>
          <p:nvPr/>
        </p:nvCxnSpPr>
        <p:spPr>
          <a:xfrm rot="10800000">
            <a:off x="955981" y="1112600"/>
            <a:ext cx="4267200" cy="231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5"/>
          <p:cNvCxnSpPr>
            <a:endCxn id="221" idx="2"/>
          </p:cNvCxnSpPr>
          <p:nvPr/>
        </p:nvCxnSpPr>
        <p:spPr>
          <a:xfrm rot="10800000">
            <a:off x="5223248" y="3422533"/>
            <a:ext cx="5600" cy="255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35"/>
          <p:cNvCxnSpPr/>
          <p:nvPr/>
        </p:nvCxnSpPr>
        <p:spPr>
          <a:xfrm rot="10800000">
            <a:off x="6973481" y="3429933"/>
            <a:ext cx="1200" cy="258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l="45325"/>
          <a:stretch/>
        </p:blipFill>
        <p:spPr>
          <a:xfrm>
            <a:off x="9880972" y="5081218"/>
            <a:ext cx="768964" cy="58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898" y="3081901"/>
            <a:ext cx="1118631" cy="9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5">
            <a:alphaModFix/>
          </a:blip>
          <a:srcRect r="81646"/>
          <a:stretch/>
        </p:blipFill>
        <p:spPr>
          <a:xfrm>
            <a:off x="6973578" y="1421467"/>
            <a:ext cx="891673" cy="8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5">
            <a:alphaModFix/>
          </a:blip>
          <a:srcRect l="22648"/>
          <a:stretch/>
        </p:blipFill>
        <p:spPr>
          <a:xfrm>
            <a:off x="6691831" y="2281201"/>
            <a:ext cx="1530265" cy="3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6">
            <a:alphaModFix/>
          </a:blip>
          <a:srcRect l="42498" t="31927" b="24955"/>
          <a:stretch/>
        </p:blipFill>
        <p:spPr>
          <a:xfrm>
            <a:off x="4244576" y="2264233"/>
            <a:ext cx="978605" cy="38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6">
            <a:alphaModFix/>
          </a:blip>
          <a:srcRect r="64778"/>
          <a:stretch/>
        </p:blipFill>
        <p:spPr>
          <a:xfrm>
            <a:off x="4444586" y="1404534"/>
            <a:ext cx="578595" cy="8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r="55329"/>
          <a:stretch/>
        </p:blipFill>
        <p:spPr>
          <a:xfrm>
            <a:off x="9951324" y="4390000"/>
            <a:ext cx="628267" cy="5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2032765" y="5665284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latin typeface="Lato"/>
                <a:ea typeface="Lato"/>
                <a:cs typeface="Lato"/>
                <a:sym typeface="Lato"/>
              </a:rPr>
              <a:t>Public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7577365" y="5665300"/>
            <a:ext cx="30596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latin typeface="Lato"/>
                <a:ea typeface="Lato"/>
                <a:cs typeface="Lato"/>
                <a:sym typeface="Lato"/>
              </a:rPr>
              <a:t>Public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0" name="Google Shape;240;p35"/>
          <p:cNvCxnSpPr/>
          <p:nvPr/>
        </p:nvCxnSpPr>
        <p:spPr>
          <a:xfrm>
            <a:off x="989514" y="6504700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" name="Google Shape;241;p35"/>
          <p:cNvSpPr txBox="1"/>
          <p:nvPr/>
        </p:nvSpPr>
        <p:spPr>
          <a:xfrm>
            <a:off x="3105781" y="6086300"/>
            <a:ext cx="598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latin typeface="Lato"/>
                <a:ea typeface="Lato"/>
                <a:cs typeface="Lato"/>
                <a:sym typeface="Lato"/>
              </a:rPr>
              <a:t>Space of Data Privacy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7889" t="21643" r="10522" b="11533"/>
          <a:stretch/>
        </p:blipFill>
        <p:spPr>
          <a:xfrm>
            <a:off x="8284113" y="4389985"/>
            <a:ext cx="1118619" cy="107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6606" y="4221533"/>
            <a:ext cx="2104759" cy="8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5142232" y="5633884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latin typeface="Lato"/>
                <a:ea typeface="Lato"/>
                <a:cs typeface="Lato"/>
                <a:sym typeface="Lato"/>
              </a:rPr>
              <a:t>Private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73471" y="2893945"/>
            <a:ext cx="186556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/>
          <p:nvPr/>
        </p:nvSpPr>
        <p:spPr>
          <a:xfrm rot="-5400000">
            <a:off x="-701019" y="4764833"/>
            <a:ext cx="2869600" cy="5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Processing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47" name="Google Shape;247;p35"/>
          <p:cNvSpPr/>
          <p:nvPr/>
        </p:nvSpPr>
        <p:spPr>
          <a:xfrm rot="-5400000">
            <a:off x="-557019" y="2007700"/>
            <a:ext cx="2581600" cy="5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Deployment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48" name="Google Shape;248;p35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27665" y="4977314"/>
            <a:ext cx="1158417" cy="88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专注在移动终端广告投放的应用领域，建立了实时广告领域的信息交易标准语言，后来卖给了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2794" name="内容占位符 2"/>
          <p:cNvSpPr txBox="1"/>
          <p:nvPr/>
        </p:nvSpPr>
        <p:spPr>
          <a:xfrm>
            <a:off x="539999" y="3870419"/>
            <a:ext cx="11046088" cy="1849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系统科学</a:t>
            </a:r>
            <a:r>
              <a:rPr lang="zh-CN" altLang="en-US" sz="1200" dirty="0"/>
              <a:t>：系统科学需要一个严谨的</a:t>
            </a:r>
            <a:r>
              <a:rPr lang="en-US" sz="1200" dirty="0" err="1"/>
              <a:t>语言体系用以表述知识内容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描述</a:t>
            </a:r>
            <a:r>
              <a:rPr lang="en-US" sz="1200" dirty="0" err="1"/>
              <a:t>复杂关系</a:t>
            </a:r>
            <a:r>
              <a:rPr lang="zh-CN" altLang="en-US" sz="1200" dirty="0"/>
              <a:t>须要用简单而抽象的</a:t>
            </a:r>
            <a:r>
              <a:rPr lang="en-US" sz="1200" dirty="0" err="1"/>
              <a:t>关系原型</a:t>
            </a:r>
            <a:r>
              <a:rPr lang="zh-CN" altLang="en-US" sz="1200" dirty="0"/>
              <a:t>：基于箭头的元语言 （</a:t>
            </a:r>
            <a:r>
              <a:rPr lang="zh-CN" altLang="en-TW" sz="1200" dirty="0"/>
              <a:t>有向</a:t>
            </a:r>
            <a:r>
              <a:rPr lang="zh-CN" altLang="en-US" sz="1200" dirty="0"/>
              <a:t>关系）</a:t>
            </a:r>
            <a:endParaRPr lang="en-US" altLang="zh-CN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系统工程</a:t>
            </a:r>
            <a:r>
              <a:rPr lang="zh-CN" altLang="en-US" sz="1200" dirty="0"/>
              <a:t>：治理关系的实用技术必须建立于实用的工具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 err="1"/>
              <a:t>AoS</a:t>
            </a:r>
            <a:r>
              <a:rPr lang="zh-CN" altLang="en-US" sz="1200" dirty="0"/>
              <a:t>可</a:t>
            </a:r>
            <a:r>
              <a:rPr lang="en-TW" sz="1200" dirty="0"/>
              <a:t>根据当下可用的数据内容与计算资源</a:t>
            </a:r>
            <a:r>
              <a:rPr lang="en-US" altLang="zh-CN" sz="1200" dirty="0"/>
              <a:t>, </a:t>
            </a:r>
            <a:r>
              <a:rPr lang="zh-CN" altLang="en-US" sz="1200" dirty="0"/>
              <a:t>定制</a:t>
            </a:r>
            <a:r>
              <a:rPr lang="en-TW" sz="1200" dirty="0"/>
              <a:t>领域专用语言(Domain Specific Language, DSL)渐进式地演化可自动生成的系统设计方案</a:t>
            </a:r>
            <a:endParaRPr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系统代数(</a:t>
            </a:r>
            <a:r>
              <a:rPr sz="1200" dirty="0"/>
              <a:t>A</a:t>
            </a:r>
            <a:r>
              <a:rPr lang="en-US" sz="1200" dirty="0"/>
              <a:t>lgebra </a:t>
            </a:r>
            <a:r>
              <a:rPr sz="1200" dirty="0"/>
              <a:t>o</a:t>
            </a:r>
            <a:r>
              <a:rPr lang="en-US" sz="1200" dirty="0"/>
              <a:t>f </a:t>
            </a:r>
            <a:r>
              <a:rPr sz="1200" dirty="0"/>
              <a:t>S</a:t>
            </a:r>
            <a:r>
              <a:rPr lang="en-US" sz="1200" dirty="0"/>
              <a:t>ystems) </a:t>
            </a:r>
            <a:r>
              <a:rPr lang="zh-CN" altLang="en-US" sz="1200" dirty="0"/>
              <a:t>：把系统作为计算的对象的数学规律</a:t>
            </a:r>
            <a:endParaRPr lang="en-US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通过抽象关系天然的可复合性（</a:t>
            </a:r>
            <a:r>
              <a:rPr lang="en-US" altLang="zh-CN" sz="1200" dirty="0"/>
              <a:t>Composability)</a:t>
            </a:r>
            <a:r>
              <a:rPr lang="zh-CN" altLang="en-US" sz="1200" dirty="0"/>
              <a:t>，</a:t>
            </a:r>
            <a:r>
              <a:rPr lang="en-US" sz="1200" dirty="0" err="1"/>
              <a:t>开辟了一条将关系作为计算数据的运算策略</a:t>
            </a:r>
            <a:r>
              <a:rPr sz="1200" dirty="0"/>
              <a:t>。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构建跨领域系统设计工具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决策难度可控：根据跨领域的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闭包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(closure)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数据结构比较决策模型的复杂度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通过计算持续精炼系统的不变性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Searching for Invariants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4632896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6657006" y="6604084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E50A624-61EE-794D-B76B-7DF926AF6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538" y="4632896"/>
            <a:ext cx="2427836" cy="183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A14D5-17CF-7148-93CE-49FC4748E467}"/>
              </a:ext>
            </a:extLst>
          </p:cNvPr>
          <p:cNvSpPr txBox="1"/>
          <p:nvPr/>
        </p:nvSpPr>
        <p:spPr>
          <a:xfrm>
            <a:off x="1731588" y="6503409"/>
            <a:ext cx="2012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hlinkClick r:id="rId3"/>
              </a:rPr>
              <a:t>Abstract Interpretation With Professor Patrick </a:t>
            </a:r>
            <a:r>
              <a:rPr lang="en-US" sz="600" dirty="0" err="1">
                <a:hlinkClick r:id="rId3"/>
              </a:rPr>
              <a:t>Cousot</a:t>
            </a:r>
            <a:r>
              <a:rPr lang="en-US" sz="600" dirty="0">
                <a:hlinkClick r:id="rId3"/>
              </a:rPr>
              <a:t> </a:t>
            </a:r>
          </a:p>
          <a:p>
            <a:pPr algn="ctr"/>
            <a:r>
              <a:rPr lang="en-US" sz="600" dirty="0">
                <a:hlinkClick r:id="rId3"/>
              </a:rPr>
              <a:t>| Lecture Series on AI #11 | J.P. Morgan</a:t>
            </a:r>
            <a:endParaRPr lang="en-US" sz="6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的软硬件件架构，建立从边缘计算到超级计算的知识管理平台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在通用或开源硬件的平台上，利用云原生的软件工具，开发对系统模型编码、枚举、评估的网页化人机界面。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正在开发中的个人知识容器 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思维定式应建立在可泛用于所有时空尺度的抽象规则之上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结合印尼的国家人工智能战略计划与未来知识中心，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开发以计算和大数据为核心的课程体系：建立基于系统科学的数据素质能力知识路线图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将代数化元语言的知识内容与工具，通过开源的软硬件，投放到多层次的学习与工作场景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A2I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）的计算策略，完善系统模型的编码、枚举、评估核心。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精准：系统代数提供了超越专业领域界限的代数化语法和语义，可帮助企业辩证并压缩，纯粹调度人类脑力仍然无法承载的复杂决策因果关系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可靠：战略性的系统决策应建构于完备且自洽的计算科学体系，在保证企业决策运作过程的客观性的同时，奠定超越时空尺度的可追溯的思辨准则。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152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>
                <a:hlinkClick r:id="rId2"/>
              </a:rPr>
              <a:t>Lamport</a:t>
            </a:r>
            <a:r>
              <a:rPr lang="en-US" sz="1200" dirty="0">
                <a:hlinkClick r:id="rId2"/>
              </a:rPr>
              <a:t>, Leslie (2020). Specifying Systems: The TLA+ Language and Tools for Hardware and Software Engineers. Microsoft Research.</a:t>
            </a:r>
            <a:endParaRPr lang="en-US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390615" y="593467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233" y="3251604"/>
            <a:ext cx="2097255" cy="25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5351575" y="593583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9033866" y="593467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：研究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的科学</a:t>
            </a:r>
            <a:endParaRPr lang="en-US" altLang="zh-CN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让复杂系统的利益共享者共享一个语言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25404</TotalTime>
  <Words>2744</Words>
  <Application>Microsoft Macintosh PowerPoint</Application>
  <PresentationFormat>Custom</PresentationFormat>
  <Paragraphs>337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35</vt:i4>
      </vt:variant>
    </vt:vector>
  </HeadingPairs>
  <TitlesOfParts>
    <vt:vector size="66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让复杂系统的利益共享者共享一个语言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系统建模的有效性指标</vt:lpstr>
      <vt:lpstr>以光速为限的决策影响力空间</vt:lpstr>
      <vt:lpstr>形式化系统设计方法的产业化工具与应用</vt:lpstr>
      <vt:lpstr>辩证系统正确性的形式化表述</vt:lpstr>
      <vt:lpstr>整合后的系统将影响其正确性</vt:lpstr>
      <vt:lpstr>PowerPoint Presentation</vt:lpstr>
      <vt:lpstr>不同时空层次的计算模型 (Models of Computation)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满足代数闭包性(Closure Property)  的集成化系统开发与运营流程  可加速复杂系统的演进速度</vt:lpstr>
      <vt:lpstr>A Roadmap for navigating Data in Spacetime </vt:lpstr>
      <vt:lpstr>系统代数AoS的应用案例：</vt:lpstr>
      <vt:lpstr>系统代数（AoS）的研究成果总结：</vt:lpstr>
      <vt:lpstr>下一步： 通过计算持续精炼系统的不变性（ Searching for Invariants）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2025</cp:revision>
  <dcterms:created xsi:type="dcterms:W3CDTF">2019-11-04T08:46:32Z</dcterms:created>
  <dcterms:modified xsi:type="dcterms:W3CDTF">2021-10-17T00:40:44Z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